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59" r:id="rId3"/>
    <p:sldId id="260" r:id="rId4"/>
    <p:sldId id="256" r:id="rId5"/>
    <p:sldId id="257" r:id="rId6"/>
    <p:sldId id="258" r:id="rId7"/>
    <p:sldId id="264" r:id="rId8"/>
    <p:sldId id="263" r:id="rId9"/>
    <p:sldId id="265" r:id="rId10"/>
    <p:sldId id="266" r:id="rId11"/>
  </p:sldIdLst>
  <p:sldSz cx="10080625" cy="7559675"/>
  <p:notesSz cx="7772400" cy="100584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51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F33287F-DD70-48E5-89AB-2D6155C2C9BD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287162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1554479" y="553212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4822FD4-CE22-48B2-B7EE-8CD9E7898D4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9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0E30645-E004-4773-902E-44E74FAB80CD}" type="slidenum">
              <a:t>4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A8CB512-DD01-40CB-A7B4-EAEF61030993}" type="slidenum">
              <a:t>5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9C44FFC-4A58-4C98-AE8D-9DE7483E55F4}" type="slidenum">
              <a:t>6</a:t>
            </a:fld>
            <a:endParaRPr lang="en-US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F0EDD3-A26D-40A1-A9B3-CBA0750ECB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6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2A14889-5238-420D-BCD6-20456580BF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81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C40FA7-2135-430A-8FFB-93824828491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82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061106E-D8DA-4F6A-B5CD-F035470C5C3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5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9971D58-51B6-4D30-9F06-FF68046F35C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7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3A30B2-F3A1-4BFA-84C3-581C25A1F37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18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0EAD2EF-F2E8-4912-BFFE-C1057DE6CE2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72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C45265-F944-4C7A-B0CD-6F12DF47323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91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7F6E2DC-9F29-448A-A434-840D2F187BA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9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5A7D07B-180D-4B43-BDA0-A27F9C8896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82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9ACFED0-03AF-458B-870F-1DA9CCC2DE1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6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722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668BFFCB-03A9-4E6A-A274-4DE9A0D0BCF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b-NO" dirty="0" err="1" smtClean="0"/>
              <a:t>Transmission</a:t>
            </a:r>
            <a:r>
              <a:rPr lang="nb-NO" dirty="0" smtClean="0"/>
              <a:t> Electron </a:t>
            </a:r>
            <a:r>
              <a:rPr lang="nb-NO" dirty="0" err="1" smtClean="0"/>
              <a:t>Microscopy</a:t>
            </a:r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err="1" smtClean="0"/>
              <a:t>Historical</a:t>
            </a:r>
            <a:r>
              <a:rPr lang="nb-NO" dirty="0" smtClean="0"/>
              <a:t> </a:t>
            </a:r>
            <a:r>
              <a:rPr lang="nb-NO" dirty="0" err="1" smtClean="0"/>
              <a:t>motivation</a:t>
            </a:r>
            <a:r>
              <a:rPr lang="nb-NO" dirty="0" smtClean="0"/>
              <a:t>, </a:t>
            </a:r>
            <a:r>
              <a:rPr lang="nb-NO" dirty="0" err="1" smtClean="0"/>
              <a:t>techniques</a:t>
            </a:r>
            <a:r>
              <a:rPr lang="nb-NO" dirty="0" smtClean="0"/>
              <a:t> and </a:t>
            </a:r>
            <a:r>
              <a:rPr lang="nb-NO" dirty="0" err="1" smtClean="0"/>
              <a:t>applications</a:t>
            </a:r>
            <a:endParaRPr lang="nb-NO" dirty="0" smtClean="0"/>
          </a:p>
        </p:txBody>
      </p:sp>
    </p:spTree>
    <p:extLst>
      <p:ext uri="{BB962C8B-B14F-4D97-AF65-F5344CB8AC3E}">
        <p14:creationId xmlns:p14="http://schemas.microsoft.com/office/powerpoint/2010/main" val="123870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380230"/>
            <a:ext cx="9544516" cy="350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68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4/46/Lissajous-Figur_1_zu_3_%28Oszilloskop%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3388" y="483483"/>
            <a:ext cx="2439880" cy="200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298938" y="773723"/>
                <a:ext cx="5537086" cy="6785951"/>
              </a:xfrm>
            </p:spPr>
            <p:txBody>
              <a:bodyPr/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nb-NO" sz="1600" dirty="0" smtClean="0"/>
                  <a:t>1873 – Ernst </a:t>
                </a:r>
                <a:r>
                  <a:rPr lang="nb-NO" sz="1600" dirty="0" err="1" smtClean="0"/>
                  <a:t>Abbe</a:t>
                </a:r>
                <a:r>
                  <a:rPr lang="nb-NO" sz="1600" dirty="0" smtClean="0"/>
                  <a:t> </a:t>
                </a:r>
                <a:r>
                  <a:rPr lang="nb-NO" sz="1600" dirty="0" err="1" smtClean="0"/>
                  <a:t>diffraction</a:t>
                </a:r>
                <a:r>
                  <a:rPr lang="nb-NO" sz="1600" dirty="0" smtClean="0"/>
                  <a:t> limit</a:t>
                </a:r>
                <a:br>
                  <a:rPr lang="nb-NO" sz="1600" dirty="0" smtClean="0"/>
                </a:br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func>
                          <m:funcPr>
                            <m:ctrlPr>
                              <a:rPr lang="nb-NO" sz="16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nb-NO" sz="1600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nb-NO" sz="16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den>
                    </m:f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𝑁𝐴</m:t>
                        </m:r>
                      </m:den>
                    </m:f>
                  </m:oMath>
                </a14:m>
                <a:endParaRPr lang="nb-NO" sz="1600" dirty="0" smtClean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nb-NO" sz="1600" dirty="0" smtClean="0"/>
                  <a:t>1927 – De </a:t>
                </a:r>
                <a:r>
                  <a:rPr lang="nb-NO" sz="1600" dirty="0" err="1" smtClean="0"/>
                  <a:t>Broglie</a:t>
                </a:r>
                <a:r>
                  <a:rPr lang="nb-NO" sz="1600" dirty="0" smtClean="0"/>
                  <a:t> </a:t>
                </a:r>
                <a:r>
                  <a:rPr lang="nb-NO" sz="1600" dirty="0" err="1" smtClean="0"/>
                  <a:t>hypothesi</a:t>
                </a:r>
                <a:r>
                  <a:rPr lang="nb-NO" sz="1600" dirty="0" smtClean="0"/>
                  <a:t>s</a:t>
                </a:r>
                <a:br>
                  <a:rPr lang="nb-NO" sz="1600" dirty="0" smtClean="0"/>
                </a:br>
                <a14:m>
                  <m:oMath xmlns:m="http://schemas.openxmlformats.org/officeDocument/2006/math"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nb-NO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nb-NO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nb-NO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nb-NO" sz="1600" dirty="0" smtClean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nb-NO" sz="1600" dirty="0" smtClean="0"/>
                  <a:t>1932 – Research </a:t>
                </a:r>
                <a:r>
                  <a:rPr lang="nb-NO" sz="1600" dirty="0" err="1" smtClean="0"/>
                  <a:t>group</a:t>
                </a:r>
                <a:r>
                  <a:rPr lang="nb-NO" sz="1600" dirty="0" smtClean="0"/>
                  <a:t> at Technical </a:t>
                </a:r>
                <a:r>
                  <a:rPr lang="nb-NO" sz="1600" dirty="0" err="1" smtClean="0"/>
                  <a:t>University</a:t>
                </a:r>
                <a:r>
                  <a:rPr lang="nb-NO" sz="1600" dirty="0" smtClean="0"/>
                  <a:t> </a:t>
                </a:r>
                <a:r>
                  <a:rPr lang="nb-NO" sz="1600" dirty="0" err="1" smtClean="0"/>
                  <a:t>of</a:t>
                </a:r>
                <a:r>
                  <a:rPr lang="nb-NO" sz="1600" dirty="0" smtClean="0"/>
                  <a:t> Berlin and Ernst Ruska</a:t>
                </a:r>
                <a:endParaRPr lang="nb-NO" sz="1600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8938" y="773723"/>
                <a:ext cx="5537086" cy="6785951"/>
              </a:xfrm>
              <a:blipFill>
                <a:blip r:embed="rId3"/>
                <a:stretch>
                  <a:fillRect l="-2093" t="-988" r="-99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Ernst Ruska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591" y="404309"/>
            <a:ext cx="154305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upload.wikimedia.org/wikipedia/commons/thumb/1/1f/Ernst_Ruska_Electron_Microscope_-_Deutsches_Museum_-_Munich-edit.jpg/800px-Ernst_Ruska_Electron_Microscope_-_Deutsches_Museum_-_Munich-edi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977" y="2885934"/>
            <a:ext cx="2717291" cy="467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73" y="3293737"/>
            <a:ext cx="4444678" cy="42659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808" y="131884"/>
            <a:ext cx="4290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 smtClean="0"/>
              <a:t>Historical</a:t>
            </a:r>
            <a:r>
              <a:rPr lang="nb-NO" sz="2800" dirty="0" smtClean="0"/>
              <a:t> </a:t>
            </a:r>
            <a:r>
              <a:rPr lang="nb-NO" sz="2800" dirty="0" err="1" smtClean="0"/>
              <a:t>motivation</a:t>
            </a:r>
            <a:endParaRPr lang="nb-NO" sz="2800" dirty="0"/>
          </a:p>
        </p:txBody>
      </p:sp>
    </p:spTree>
    <p:extLst>
      <p:ext uri="{BB962C8B-B14F-4D97-AF65-F5344CB8AC3E}">
        <p14:creationId xmlns:p14="http://schemas.microsoft.com/office/powerpoint/2010/main" val="35096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945" y="79131"/>
            <a:ext cx="9527686" cy="888023"/>
          </a:xfrm>
        </p:spPr>
        <p:txBody>
          <a:bodyPr/>
          <a:lstStyle/>
          <a:p>
            <a:r>
              <a:rPr lang="nb-NO" sz="4000" dirty="0" err="1" smtClean="0"/>
              <a:t>Other</a:t>
            </a:r>
            <a:r>
              <a:rPr lang="nb-NO" sz="4000" dirty="0" smtClean="0"/>
              <a:t> </a:t>
            </a:r>
            <a:r>
              <a:rPr lang="nb-NO" sz="4000" dirty="0" err="1" smtClean="0"/>
              <a:t>ways</a:t>
            </a:r>
            <a:r>
              <a:rPr lang="nb-NO" sz="4000" dirty="0" smtClean="0"/>
              <a:t> to </a:t>
            </a:r>
            <a:r>
              <a:rPr lang="nb-NO" sz="4000" dirty="0" err="1" smtClean="0"/>
              <a:t>cheat</a:t>
            </a:r>
            <a:r>
              <a:rPr lang="nb-NO" sz="4000" dirty="0" smtClean="0"/>
              <a:t> </a:t>
            </a:r>
            <a:r>
              <a:rPr lang="nb-NO" sz="4000" dirty="0" err="1" smtClean="0"/>
              <a:t>the</a:t>
            </a:r>
            <a:r>
              <a:rPr lang="nb-NO" sz="4000" dirty="0" smtClean="0"/>
              <a:t> </a:t>
            </a:r>
            <a:r>
              <a:rPr lang="nb-NO" sz="4000" dirty="0" err="1" smtClean="0"/>
              <a:t>diffraction</a:t>
            </a:r>
            <a:r>
              <a:rPr lang="nb-NO" sz="4000" dirty="0" smtClean="0"/>
              <a:t> limit</a:t>
            </a:r>
            <a:endParaRPr lang="nb-NO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60" y="1433146"/>
            <a:ext cx="7559675" cy="503799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b-NO" dirty="0" smtClean="0"/>
              <a:t>Far </a:t>
            </a:r>
            <a:r>
              <a:rPr lang="nb-NO" dirty="0" err="1" smtClean="0"/>
              <a:t>field</a:t>
            </a:r>
            <a:r>
              <a:rPr lang="nb-NO" dirty="0" smtClean="0"/>
              <a:t> </a:t>
            </a:r>
            <a:r>
              <a:rPr lang="nb-NO" dirty="0" err="1" smtClean="0"/>
              <a:t>techniques</a:t>
            </a:r>
            <a:endParaRPr lang="nb-NO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nb-NO" dirty="0" err="1" smtClean="0"/>
              <a:t>Near</a:t>
            </a:r>
            <a:r>
              <a:rPr lang="nb-NO" dirty="0" smtClean="0"/>
              <a:t> </a:t>
            </a:r>
            <a:r>
              <a:rPr lang="nb-NO" dirty="0" err="1" smtClean="0"/>
              <a:t>field</a:t>
            </a:r>
            <a:r>
              <a:rPr lang="nb-NO" dirty="0" smtClean="0"/>
              <a:t> </a:t>
            </a:r>
            <a:r>
              <a:rPr lang="nb-NO" dirty="0" err="1" smtClean="0"/>
              <a:t>techniques</a:t>
            </a:r>
            <a:endParaRPr lang="nb-NO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nb-NO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60" y="2542004"/>
            <a:ext cx="2692266" cy="4786922"/>
          </a:xfrm>
          <a:prstGeom prst="rect">
            <a:avLst/>
          </a:prstGeom>
        </p:spPr>
      </p:pic>
      <p:pic>
        <p:nvPicPr>
          <p:cNvPr id="2052" name="Picture 4" descr="https://upload.wikimedia.org/wikipedia/commons/a/ab/STED_Confocal_Comparison_50nm_HWF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50" y="1453468"/>
            <a:ext cx="6354775" cy="50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25852" y="6491460"/>
            <a:ext cx="6354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 figure showing the resolution improvement between traditional confocal microscopy and stimulated emission depletion (STED) microscopy. Cells were stained with 647-phalloidin to show actin filaments and the images were taken on a Leica SP5 2P STED microscope. FWHM - Full width at half maximum</a:t>
            </a:r>
            <a:endParaRPr lang="nb-NO" sz="1200" dirty="0"/>
          </a:p>
        </p:txBody>
      </p:sp>
    </p:spTree>
    <p:extLst>
      <p:ext uri="{BB962C8B-B14F-4D97-AF65-F5344CB8AC3E}">
        <p14:creationId xmlns:p14="http://schemas.microsoft.com/office/powerpoint/2010/main" val="408915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1720" y="0"/>
            <a:ext cx="502668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5040360" cy="75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4501440" cy="75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13460" y="1477246"/>
            <a:ext cx="4986360" cy="19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37760" y="7720199"/>
            <a:ext cx="4937760" cy="124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4937760" y="263769"/>
            <a:ext cx="25657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Mass-</a:t>
            </a:r>
            <a:r>
              <a:rPr lang="nb-NO" dirty="0" err="1" smtClean="0"/>
              <a:t>thickness</a:t>
            </a:r>
            <a:r>
              <a:rPr lang="nb-NO" dirty="0" smtClean="0"/>
              <a:t> contrast</a:t>
            </a:r>
          </a:p>
          <a:p>
            <a:r>
              <a:rPr lang="nb-NO" dirty="0" err="1" smtClean="0"/>
              <a:t>Diffraction</a:t>
            </a:r>
            <a:r>
              <a:rPr lang="nb-NO" dirty="0" smtClean="0"/>
              <a:t> contrast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70679" y="3462646"/>
            <a:ext cx="3094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Animal </a:t>
            </a:r>
            <a:r>
              <a:rPr lang="nb-NO" dirty="0" err="1" smtClean="0"/>
              <a:t>cell</a:t>
            </a:r>
            <a:r>
              <a:rPr lang="nb-NO" dirty="0" smtClean="0"/>
              <a:t> </a:t>
            </a:r>
            <a:r>
              <a:rPr lang="nb-NO" dirty="0" err="1" smtClean="0"/>
              <a:t>stained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Osmium, </a:t>
            </a:r>
            <a:r>
              <a:rPr lang="nb-NO" dirty="0" err="1" smtClean="0"/>
              <a:t>targeting</a:t>
            </a:r>
            <a:r>
              <a:rPr lang="nb-NO" dirty="0" smtClean="0"/>
              <a:t> </a:t>
            </a:r>
            <a:r>
              <a:rPr lang="nb-NO" dirty="0" err="1" smtClean="0"/>
              <a:t>chromatin</a:t>
            </a:r>
            <a:endParaRPr lang="nb-NO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7760" y="4801055"/>
            <a:ext cx="4793395" cy="2272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>
            <a:extLst>
              <a:ext uri="{FF2B5EF4-FFF2-40B4-BE49-F238E27FC236}">
                <a16:creationId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 rot="5400000">
            <a:off x="6228433" y="-555271"/>
            <a:ext cx="3296921" cy="440746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66427" y="193430"/>
            <a:ext cx="4879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dirty="0" err="1" smtClean="0"/>
              <a:t>Phase</a:t>
            </a:r>
            <a:r>
              <a:rPr lang="nb-NO" sz="3200" dirty="0" smtClean="0"/>
              <a:t> contrast and HRTEM</a:t>
            </a:r>
            <a:endParaRPr lang="nb-NO" sz="3200" dirty="0"/>
          </a:p>
        </p:txBody>
      </p:sp>
      <p:pic>
        <p:nvPicPr>
          <p:cNvPr id="3074" name="Picture 2" descr="Interference of two waves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93" y="1821027"/>
            <a:ext cx="34766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07370" y="3218611"/>
            <a:ext cx="3573058" cy="641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HRTEM image </a:t>
            </a:r>
            <a:r>
              <a:rPr lang="nb-NO" dirty="0" err="1" smtClean="0"/>
              <a:t>of</a:t>
            </a:r>
            <a:r>
              <a:rPr lang="nb-NO" dirty="0" smtClean="0"/>
              <a:t> lead </a:t>
            </a:r>
            <a:r>
              <a:rPr lang="nb-NO" dirty="0" err="1" smtClean="0"/>
              <a:t>crystal</a:t>
            </a:r>
            <a:r>
              <a:rPr lang="nb-NO" dirty="0" smtClean="0"/>
              <a:t> </a:t>
            </a:r>
            <a:r>
              <a:rPr lang="nb-NO" dirty="0" err="1" smtClean="0"/>
              <a:t>between</a:t>
            </a:r>
            <a:r>
              <a:rPr lang="nb-NO" dirty="0" smtClean="0"/>
              <a:t> </a:t>
            </a:r>
            <a:r>
              <a:rPr lang="nb-NO" dirty="0" err="1" smtClean="0"/>
              <a:t>two</a:t>
            </a:r>
            <a:r>
              <a:rPr lang="nb-NO" dirty="0" smtClean="0"/>
              <a:t> </a:t>
            </a:r>
            <a:r>
              <a:rPr lang="nb-NO" dirty="0" err="1" smtClean="0"/>
              <a:t>crystals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aluminium</a:t>
            </a:r>
            <a:endParaRPr lang="nb-NO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0100" y="4025900"/>
            <a:ext cx="8010525" cy="3533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camera length of a TEM is the distance from the sample to the projected imag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352" y="2640012"/>
            <a:ext cx="3857625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ffraction patter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375" y="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668216" y="1028700"/>
                <a:ext cx="275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b-NO" b="0" dirty="0" err="1" smtClean="0"/>
                  <a:t>Camera</a:t>
                </a:r>
                <a:r>
                  <a:rPr lang="nb-NO" b="0" dirty="0" smtClean="0"/>
                  <a:t> </a:t>
                </a:r>
                <a:r>
                  <a:rPr lang="nb-NO" b="0" dirty="0" err="1" smtClean="0"/>
                  <a:t>equation</a:t>
                </a:r>
                <a:r>
                  <a:rPr lang="nb-NO" b="0" dirty="0" smtClean="0"/>
                  <a:t>: </a:t>
                </a:r>
                <a14:m>
                  <m:oMath xmlns:m="http://schemas.openxmlformats.org/officeDocument/2006/math">
                    <m:r>
                      <a:rPr lang="nb-NO" b="0" i="1" smtClean="0">
                        <a:latin typeface="Cambria Math" panose="02040503050406030204" pitchFamily="18" charset="0"/>
                      </a:rPr>
                      <m:t>𝑅𝑑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nb-NO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16" y="1028700"/>
                <a:ext cx="2750689" cy="369332"/>
              </a:xfrm>
              <a:prstGeom prst="rect">
                <a:avLst/>
              </a:prstGeom>
              <a:blipFill>
                <a:blip r:embed="rId4"/>
                <a:stretch>
                  <a:fillRect l="-1996" t="-10000" b="-26667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57200" y="360485"/>
            <a:ext cx="2161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800" dirty="0" err="1" smtClean="0"/>
              <a:t>Diffraction</a:t>
            </a:r>
            <a:endParaRPr lang="nb-NO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68216" y="1543027"/>
            <a:ext cx="688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 smtClean="0"/>
              <a:t>SAD</a:t>
            </a:r>
          </a:p>
          <a:p>
            <a:r>
              <a:rPr lang="nb-NO" dirty="0" smtClean="0"/>
              <a:t>CBED</a:t>
            </a:r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793" y="2877772"/>
            <a:ext cx="2545269" cy="16138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4491649"/>
            <a:ext cx="4178514" cy="306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97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2370" y="184639"/>
            <a:ext cx="5890846" cy="1274884"/>
          </a:xfrm>
        </p:spPr>
        <p:txBody>
          <a:bodyPr/>
          <a:lstStyle/>
          <a:p>
            <a:endParaRPr lang="nb-NO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9" y="240269"/>
            <a:ext cx="10247922" cy="694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3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76" y="2313543"/>
            <a:ext cx="5290461" cy="3623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53" y="2634593"/>
            <a:ext cx="4267027" cy="30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9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116</Words>
  <Application>Microsoft Office PowerPoint</Application>
  <PresentationFormat>Widescreen</PresentationFormat>
  <Paragraphs>22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Microsoft YaHei</vt:lpstr>
      <vt:lpstr>Arial</vt:lpstr>
      <vt:lpstr>Calibri</vt:lpstr>
      <vt:lpstr>Cambria Math</vt:lpstr>
      <vt:lpstr>Liberation Sans</vt:lpstr>
      <vt:lpstr>Liberation Serif</vt:lpstr>
      <vt:lpstr>Segoe UI</vt:lpstr>
      <vt:lpstr>Tahoma</vt:lpstr>
      <vt:lpstr>Default</vt:lpstr>
      <vt:lpstr>Transmission Electron Microscopy</vt:lpstr>
      <vt:lpstr>PowerPoint Presentation</vt:lpstr>
      <vt:lpstr>Other ways to cheat the diffraction limit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Mikael Bergedalen Kiste</dc:creator>
  <cp:lastModifiedBy>Mikael Bergedalen Kiste</cp:lastModifiedBy>
  <cp:revision>31</cp:revision>
  <dcterms:created xsi:type="dcterms:W3CDTF">2018-01-17T17:49:33Z</dcterms:created>
  <dcterms:modified xsi:type="dcterms:W3CDTF">2018-03-13T09:00:31Z</dcterms:modified>
</cp:coreProperties>
</file>